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31" r:id="rId1"/>
  </p:sldMasterIdLst>
  <p:notesMasterIdLst>
    <p:notesMasterId r:id="rId23"/>
  </p:notesMasterIdLst>
  <p:handoutMasterIdLst>
    <p:handoutMasterId r:id="rId24"/>
  </p:handoutMasterIdLst>
  <p:sldIdLst>
    <p:sldId id="439" r:id="rId2"/>
    <p:sldId id="440" r:id="rId3"/>
    <p:sldId id="517" r:id="rId4"/>
    <p:sldId id="518" r:id="rId5"/>
    <p:sldId id="519" r:id="rId6"/>
    <p:sldId id="521" r:id="rId7"/>
    <p:sldId id="520" r:id="rId8"/>
    <p:sldId id="522" r:id="rId9"/>
    <p:sldId id="523" r:id="rId10"/>
    <p:sldId id="524" r:id="rId11"/>
    <p:sldId id="526" r:id="rId12"/>
    <p:sldId id="525" r:id="rId13"/>
    <p:sldId id="527" r:id="rId14"/>
    <p:sldId id="528" r:id="rId15"/>
    <p:sldId id="534" r:id="rId16"/>
    <p:sldId id="536" r:id="rId17"/>
    <p:sldId id="531" r:id="rId18"/>
    <p:sldId id="532" r:id="rId19"/>
    <p:sldId id="537" r:id="rId20"/>
    <p:sldId id="533" r:id="rId21"/>
    <p:sldId id="476"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3" autoAdjust="0"/>
    <p:restoredTop sz="86327" autoAdjust="0"/>
  </p:normalViewPr>
  <p:slideViewPr>
    <p:cSldViewPr>
      <p:cViewPr varScale="1">
        <p:scale>
          <a:sx n="113" d="100"/>
          <a:sy n="113" d="100"/>
        </p:scale>
        <p:origin x="176" y="584"/>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10/4/21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10/4/21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1823089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112903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63590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200249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 models the distributions as </a:t>
            </a:r>
            <a:r>
              <a:rPr lang="en-US" sz="1200" kern="1200" dirty="0" err="1" smtClean="0">
                <a:solidFill>
                  <a:schemeClr val="tx1"/>
                </a:solidFill>
                <a:effectLst/>
                <a:latin typeface="+mn-lt"/>
                <a:ea typeface="+mn-ea"/>
                <a:cs typeface="+mn-cs"/>
              </a:rPr>
              <a:t>uni</a:t>
            </a:r>
            <a:r>
              <a:rPr lang="en-US" sz="1200" kern="1200" dirty="0" smtClean="0">
                <a:solidFill>
                  <a:schemeClr val="tx1"/>
                </a:solidFill>
                <a:effectLst/>
                <a:latin typeface="+mn-lt"/>
                <a:ea typeface="+mn-ea"/>
                <a:cs typeface="+mn-cs"/>
              </a:rPr>
              <a:t>-modal, i.e., using a mean and covariance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943003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CONditional</a:t>
            </a:r>
            <a:r>
              <a:rPr lang="en-US" dirty="0" smtClean="0"/>
              <a:t> </a:t>
            </a:r>
            <a:r>
              <a:rPr lang="en-US" dirty="0" err="1" smtClean="0"/>
              <a:t>DENSity</a:t>
            </a:r>
            <a:r>
              <a:rPr lang="en-US" dirty="0" smtClean="0"/>
              <a:t> </a:t>
            </a:r>
            <a:r>
              <a:rPr lang="en-US" dirty="0" err="1" smtClean="0"/>
              <a:t>propagATION</a:t>
            </a:r>
            <a:r>
              <a:rPr lang="en-US" dirty="0" smtClean="0"/>
              <a:t>: </a:t>
            </a:r>
            <a:r>
              <a:rPr lang="en-US" b="0" dirty="0" smtClean="0"/>
              <a:t>CONDENSATION </a:t>
            </a: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203866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hand moving over a cluttered desk: Field 0 of a 500 field (10 s) sequence in which the hand translates, rotates, and the fingers and thumb flex independently</a:t>
            </a:r>
            <a:r>
              <a:rPr lang="en-US" dirty="0" smtClean="0">
                <a:sym typeface="Wingdings"/>
              </a:rPr>
              <a:t> </a:t>
            </a:r>
            <a:r>
              <a:rPr lang="en-US" dirty="0" smtClean="0"/>
              <a:t>Severe clutter: detail of one field (Fig. 14) from the test-sequence shows the high level of potential ambiguity. Output from a directional Gaussian edge detector shows that there are many clutter edges present as potential distractors.</a:t>
            </a:r>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141154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452888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1291554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Level set segmentation (</a:t>
            </a:r>
            <a:r>
              <a:rPr lang="en-US" sz="1200" kern="1200" dirty="0" err="1" smtClean="0">
                <a:solidFill>
                  <a:schemeClr val="tx1"/>
                </a:solidFill>
                <a:effectLst/>
                <a:latin typeface="+mn-lt"/>
                <a:ea typeface="+mn-ea"/>
                <a:cs typeface="+mn-cs"/>
              </a:rPr>
              <a:t>Cremers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Rousson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Deriche</a:t>
            </a:r>
            <a:r>
              <a:rPr lang="en-US" sz="1200" kern="1200" dirty="0" smtClean="0">
                <a:solidFill>
                  <a:schemeClr val="tx1"/>
                </a:solidFill>
                <a:effectLst/>
                <a:latin typeface="+mn-lt"/>
                <a:ea typeface="+mn-ea"/>
                <a:cs typeface="+mn-cs"/>
              </a:rPr>
              <a:t> 2007) ⃝c 2007 Springer: (a) grayscale image segmentation and (b) color image segmentation. </a:t>
            </a:r>
            <a:r>
              <a:rPr lang="en-US" sz="1200" kern="1200" dirty="0" err="1" smtClean="0">
                <a:solidFill>
                  <a:schemeClr val="tx1"/>
                </a:solidFill>
                <a:effectLst/>
                <a:latin typeface="+mn-lt"/>
                <a:ea typeface="+mn-ea"/>
                <a:cs typeface="+mn-cs"/>
              </a:rPr>
              <a:t>Uni-variate</a:t>
            </a:r>
            <a:r>
              <a:rPr lang="en-US" sz="1200" kern="1200" dirty="0" smtClean="0">
                <a:solidFill>
                  <a:schemeClr val="tx1"/>
                </a:solidFill>
                <a:effectLst/>
                <a:latin typeface="+mn-lt"/>
                <a:ea typeface="+mn-ea"/>
                <a:cs typeface="+mn-cs"/>
              </a:rPr>
              <a:t> and multi-</a:t>
            </a:r>
            <a:r>
              <a:rPr lang="en-US" sz="1200" kern="1200" dirty="0" err="1" smtClean="0">
                <a:solidFill>
                  <a:schemeClr val="tx1"/>
                </a:solidFill>
                <a:effectLst/>
                <a:latin typeface="+mn-lt"/>
                <a:ea typeface="+mn-ea"/>
                <a:cs typeface="+mn-cs"/>
              </a:rPr>
              <a:t>variate</a:t>
            </a:r>
            <a:r>
              <a:rPr lang="en-US" sz="1200" kern="1200" dirty="0" smtClean="0">
                <a:solidFill>
                  <a:schemeClr val="tx1"/>
                </a:solidFill>
                <a:effectLst/>
                <a:latin typeface="+mn-lt"/>
                <a:ea typeface="+mn-ea"/>
                <a:cs typeface="+mn-cs"/>
              </a:rPr>
              <a:t> Gaussians are used to model the foreground and background pixel dis- </a:t>
            </a:r>
            <a:r>
              <a:rPr lang="en-US" sz="1200" kern="1200" dirty="0" err="1" smtClean="0">
                <a:solidFill>
                  <a:schemeClr val="tx1"/>
                </a:solidFill>
                <a:effectLst/>
                <a:latin typeface="+mn-lt"/>
                <a:ea typeface="+mn-ea"/>
                <a:cs typeface="+mn-cs"/>
              </a:rPr>
              <a:t>tributions</a:t>
            </a:r>
            <a:r>
              <a:rPr lang="en-US" sz="1200" kern="1200" dirty="0" smtClean="0">
                <a:solidFill>
                  <a:schemeClr val="tx1"/>
                </a:solidFill>
                <a:effectLst/>
                <a:latin typeface="+mn-lt"/>
                <a:ea typeface="+mn-ea"/>
                <a:cs typeface="+mn-cs"/>
              </a:rPr>
              <a:t>. The initial circles evolve towards an accurate segmentation of foreground and background, adapting their topology as they evolve.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653468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latin typeface="+mn-lt"/>
                <a:ea typeface="+mn-ea"/>
                <a:cs typeface="+mn-cs"/>
              </a:rPr>
              <a:t>Keyframe</a:t>
            </a:r>
            <a:r>
              <a:rPr lang="en-US" sz="1200" kern="1200" dirty="0" smtClean="0">
                <a:solidFill>
                  <a:schemeClr val="tx1"/>
                </a:solidFill>
                <a:effectLst/>
                <a:latin typeface="+mn-lt"/>
                <a:ea typeface="+mn-ea"/>
                <a:cs typeface="+mn-cs"/>
              </a:rPr>
              <a:t>-based </a:t>
            </a:r>
            <a:r>
              <a:rPr lang="en-US" sz="1200" kern="1200" dirty="0" err="1" smtClean="0">
                <a:solidFill>
                  <a:schemeClr val="tx1"/>
                </a:solidFill>
                <a:effectLst/>
                <a:latin typeface="+mn-lt"/>
                <a:ea typeface="+mn-ea"/>
                <a:cs typeface="+mn-cs"/>
              </a:rPr>
              <a:t>rotoscoping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Agarwala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Hertzmann</a:t>
            </a:r>
            <a:r>
              <a:rPr lang="en-US" sz="1200" kern="1200" dirty="0" smtClean="0">
                <a:solidFill>
                  <a:schemeClr val="tx1"/>
                </a:solidFill>
                <a:effectLst/>
                <a:latin typeface="+mn-lt"/>
                <a:ea typeface="+mn-ea"/>
                <a:cs typeface="+mn-cs"/>
              </a:rPr>
              <a:t>, Seitz </a:t>
            </a:r>
            <a:r>
              <a:rPr lang="en-US" sz="1200" i="1" kern="1200" dirty="0" smtClean="0">
                <a:solidFill>
                  <a:schemeClr val="tx1"/>
                </a:solidFill>
                <a:effectLst/>
                <a:latin typeface="+mn-lt"/>
                <a:ea typeface="+mn-ea"/>
                <a:cs typeface="+mn-cs"/>
              </a:rPr>
              <a:t>et al. </a:t>
            </a:r>
            <a:r>
              <a:rPr lang="en-US" sz="1200" kern="1200" dirty="0" smtClean="0">
                <a:solidFill>
                  <a:schemeClr val="tx1"/>
                </a:solidFill>
                <a:effectLst/>
                <a:latin typeface="+mn-lt"/>
                <a:ea typeface="+mn-ea"/>
                <a:cs typeface="+mn-cs"/>
              </a:rPr>
              <a:t>2004) ⃝c 2004 ACM: (a) original frames; (b) </a:t>
            </a:r>
            <a:r>
              <a:rPr lang="en-US" sz="1200" kern="1200" dirty="0" err="1" smtClean="0">
                <a:solidFill>
                  <a:schemeClr val="tx1"/>
                </a:solidFill>
                <a:effectLst/>
                <a:latin typeface="+mn-lt"/>
                <a:ea typeface="+mn-ea"/>
                <a:cs typeface="+mn-cs"/>
              </a:rPr>
              <a:t>rotoscoped</a:t>
            </a:r>
            <a:r>
              <a:rPr lang="en-US" sz="1200" kern="1200" dirty="0" smtClean="0">
                <a:solidFill>
                  <a:schemeClr val="tx1"/>
                </a:solidFill>
                <a:effectLst/>
                <a:latin typeface="+mn-lt"/>
                <a:ea typeface="+mn-ea"/>
                <a:cs typeface="+mn-cs"/>
              </a:rPr>
              <a:t> contours; (c) re-colored blouse; (d) </a:t>
            </a:r>
            <a:r>
              <a:rPr lang="en-US" sz="1200" kern="1200" dirty="0" err="1" smtClean="0">
                <a:solidFill>
                  <a:schemeClr val="tx1"/>
                </a:solidFill>
                <a:effectLst/>
                <a:latin typeface="+mn-lt"/>
                <a:ea typeface="+mn-ea"/>
                <a:cs typeface="+mn-cs"/>
              </a:rPr>
              <a:t>rotoscoped</a:t>
            </a:r>
            <a:r>
              <a:rPr lang="en-US" sz="1200" kern="1200" dirty="0" smtClean="0">
                <a:solidFill>
                  <a:schemeClr val="tx1"/>
                </a:solidFill>
                <a:effectLst/>
                <a:latin typeface="+mn-lt"/>
                <a:ea typeface="+mn-ea"/>
                <a:cs typeface="+mn-cs"/>
              </a:rPr>
              <a:t> hand-drawn animation.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20</a:t>
            </a:fld>
            <a:endParaRPr lang="en-US" dirty="0"/>
          </a:p>
        </p:txBody>
      </p:sp>
    </p:spTree>
    <p:extLst>
      <p:ext uri="{BB962C8B-B14F-4D97-AF65-F5344CB8AC3E}">
        <p14:creationId xmlns:p14="http://schemas.microsoft.com/office/powerpoint/2010/main" val="1894519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21</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37671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Image Segmentation techniques make a MASSIVE impact here. They help us approach this problem in a more granular manner and get more meaningful results. </a:t>
            </a: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49877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t>Semantic segmentation : </a:t>
            </a:r>
            <a:r>
              <a:rPr lang="en-US" sz="1200" dirty="0" smtClean="0"/>
              <a:t>(when all people in a figure are segmented as one object and background as one object)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t>Instance segmentation :</a:t>
            </a:r>
            <a:r>
              <a:rPr lang="en-US" sz="1200" dirty="0" smtClean="0"/>
              <a:t>(when each person in a figure is segmented as an individual object)</a:t>
            </a: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2103318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Image Segmentation techniques make a MASSIVE impact here. </a:t>
            </a:r>
            <a:r>
              <a:rPr lang="en-US" sz="1200" b="0" i="0" kern="1200" smtClean="0">
                <a:solidFill>
                  <a:schemeClr val="tx1"/>
                </a:solidFill>
                <a:effectLst/>
                <a:latin typeface="+mn-lt"/>
                <a:ea typeface="+mn-ea"/>
                <a:cs typeface="+mn-cs"/>
              </a:rPr>
              <a:t>They help us approach this problem in a more granular manner and get more meaningful results. </a:t>
            </a: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163151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693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40748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4C56A6C3-9CC8-A54C-BC22-239E2015CE0E}" type="datetime1">
              <a:rPr lang="en-US" smtClean="0"/>
              <a:t>10/4/21</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3BE20-44D9-E244-9D70-6C666343E935}"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CDA14BF-A542-9E43-943F-11BE3DE6917D}"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AF10F2A0-7F7A-AA4E-993D-EAAB26E6E91D}" type="datetime1">
              <a:rPr lang="en-US" smtClean="0"/>
              <a:t>10/4/21</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08B74F5-5EA6-6C4C-B46F-0619201F33AA}" type="datetime1">
              <a:rPr lang="en-US" smtClean="0"/>
              <a:t>10/4/21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2B2461C-870B-9046-9C91-57C6E78248AD}"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2773BA1-F4E0-9B4C-977A-A05A685AF4A2}" type="datetime1">
              <a:rPr lang="en-US" smtClean="0"/>
              <a:t>10/4/21</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A970B0E-17BC-AC45-BBE1-B1D9714A5713}" type="datetime1">
              <a:rPr lang="en-US" smtClean="0"/>
              <a:t>10/4/21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F53D27F-A863-F540-B107-118C62590881}" type="datetime1">
              <a:rPr lang="en-US" smtClean="0"/>
              <a:t>10/4/21</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71C8D4C-62C7-2846-806E-436A4BDEE1BC}"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016F428-2D80-B545-9FF4-B54A6B07F9EF}" type="datetime1">
              <a:rPr lang="en-US" smtClean="0"/>
              <a:t>10/4/21</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EF297BF9-2C9D-4B40-9A76-C339D8BF8C59}" type="datetime1">
              <a:rPr lang="en-US" smtClean="0"/>
              <a:t>10/4/21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pPr eaLnBrk="1" hangingPunct="1"/>
            <a:r>
              <a:rPr lang="en-US" dirty="0"/>
              <a:t>Segmentation </a:t>
            </a:r>
            <a:r>
              <a:rPr lang="vi-VN" dirty="0" smtClean="0">
                <a:latin typeface="Arial" charset="0"/>
                <a:cs typeface="Arial" charset="0"/>
              </a:rPr>
              <a:t/>
            </a:r>
            <a:br>
              <a:rPr lang="vi-VN" dirty="0" smtClean="0">
                <a:latin typeface="Arial" charset="0"/>
                <a:cs typeface="Arial" charset="0"/>
              </a:rPr>
            </a:br>
            <a:r>
              <a:rPr lang="vi-VN" dirty="0" smtClean="0">
                <a:latin typeface="Arial" charset="0"/>
                <a:cs typeface="Arial" charset="0"/>
              </a:rPr>
              <a:t>- </a:t>
            </a:r>
            <a:r>
              <a:rPr lang="en-US" b="0" dirty="0" smtClean="0">
                <a:latin typeface="Arial" charset="0"/>
                <a:cs typeface="Arial" charset="0"/>
              </a:rPr>
              <a:t>Active </a:t>
            </a:r>
            <a:r>
              <a:rPr lang="en-US" b="0" dirty="0">
                <a:latin typeface="Arial" charset="0"/>
                <a:cs typeface="Arial" charset="0"/>
              </a:rPr>
              <a:t>contours</a:t>
            </a:r>
            <a:endParaRPr lang="en-US" sz="2400" b="0"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Snakes algorithm we try to move snake in a direction where </a:t>
            </a:r>
            <a:r>
              <a:rPr lang="en-US" sz="2000" dirty="0" smtClean="0"/>
              <a:t>energy is minimum.</a:t>
            </a:r>
          </a:p>
          <a:p>
            <a:pPr>
              <a:lnSpc>
                <a:spcPct val="150000"/>
              </a:lnSpc>
            </a:pPr>
            <a:r>
              <a:rPr lang="en-US" sz="2000" dirty="0"/>
              <a:t>Snake model is designed to vary its shape and position while tending to search through the minimal energy state. </a:t>
            </a:r>
            <a:endParaRPr lang="en-US" sz="2000" dirty="0" smtClean="0"/>
          </a:p>
          <a:p>
            <a:pPr>
              <a:lnSpc>
                <a:spcPct val="150000"/>
              </a:lnSpc>
            </a:pPr>
            <a:r>
              <a:rPr lang="en-US" sz="2000" dirty="0" smtClean="0"/>
              <a:t>Snake </a:t>
            </a:r>
            <a:r>
              <a:rPr lang="en-US" sz="2000" dirty="0"/>
              <a:t>propagates through the domain of the image to reduce the energy function, and intends to dynamically move to the local minimum</a:t>
            </a:r>
            <a:r>
              <a:rPr lang="en-US" sz="2000" dirty="0" smtClean="0"/>
              <a:t>.</a:t>
            </a:r>
          </a:p>
        </p:txBody>
      </p:sp>
    </p:spTree>
    <p:extLst>
      <p:ext uri="{BB962C8B-B14F-4D97-AF65-F5344CB8AC3E}">
        <p14:creationId xmlns:p14="http://schemas.microsoft.com/office/powerpoint/2010/main" val="995706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The energy function of the snake is the sum of its external energy and internal </a:t>
            </a:r>
            <a:r>
              <a:rPr lang="en-US" sz="2000" dirty="0" smtClean="0"/>
              <a:t>energy:</a:t>
            </a:r>
          </a:p>
          <a:p>
            <a:pPr>
              <a:lnSpc>
                <a:spcPct val="150000"/>
              </a:lnSpc>
            </a:pPr>
            <a:endParaRPr lang="en-US" sz="2000" dirty="0"/>
          </a:p>
          <a:p>
            <a:pPr lvl="1">
              <a:lnSpc>
                <a:spcPct val="150000"/>
              </a:lnSpc>
            </a:pPr>
            <a:endParaRPr lang="en-US" sz="1600" dirty="0" smtClean="0"/>
          </a:p>
          <a:p>
            <a:pPr lvl="1">
              <a:lnSpc>
                <a:spcPct val="150000"/>
              </a:lnSpc>
            </a:pPr>
            <a:r>
              <a:rPr lang="en-US" sz="1600" dirty="0" smtClean="0"/>
              <a:t>Internal energy :</a:t>
            </a:r>
          </a:p>
          <a:p>
            <a:pPr lvl="1">
              <a:lnSpc>
                <a:spcPct val="150000"/>
              </a:lnSpc>
            </a:pPr>
            <a:endParaRPr lang="en-US" sz="1600" dirty="0"/>
          </a:p>
          <a:p>
            <a:pPr lvl="1">
              <a:lnSpc>
                <a:spcPct val="150000"/>
              </a:lnSpc>
            </a:pPr>
            <a:endParaRPr lang="en-US" sz="1600" dirty="0" smtClean="0"/>
          </a:p>
          <a:p>
            <a:pPr lvl="1">
              <a:lnSpc>
                <a:spcPct val="150000"/>
              </a:lnSpc>
            </a:pPr>
            <a:r>
              <a:rPr lang="en-US" sz="1600" dirty="0"/>
              <a:t>Image energy</a:t>
            </a:r>
            <a:endParaRPr lang="en-US" sz="1600" dirty="0" smtClean="0"/>
          </a:p>
          <a:p>
            <a:pPr>
              <a:lnSpc>
                <a:spcPct val="150000"/>
              </a:lnSpc>
            </a:pP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690" y="2666999"/>
            <a:ext cx="5951310" cy="6646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3685933"/>
            <a:ext cx="2108200" cy="2851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690" y="4132446"/>
            <a:ext cx="6282620" cy="50660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8690" y="5482503"/>
            <a:ext cx="4140200" cy="287978"/>
          </a:xfrm>
          <a:prstGeom prst="rect">
            <a:avLst/>
          </a:prstGeom>
        </p:spPr>
      </p:pic>
    </p:spTree>
    <p:extLst>
      <p:ext uri="{BB962C8B-B14F-4D97-AF65-F5344CB8AC3E}">
        <p14:creationId xmlns:p14="http://schemas.microsoft.com/office/powerpoint/2010/main" val="1309383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vi-VN" sz="2000" dirty="0" smtClean="0"/>
              <a:t>Snakes model steps:</a:t>
            </a:r>
          </a:p>
          <a:p>
            <a:pPr lvl="1">
              <a:lnSpc>
                <a:spcPct val="150000"/>
              </a:lnSpc>
            </a:pPr>
            <a:r>
              <a:rPr lang="en-US" sz="1600" dirty="0"/>
              <a:t>Initialize the boundary curve (the active contour</a:t>
            </a:r>
            <a:r>
              <a:rPr lang="en-US" sz="1600" dirty="0" smtClean="0"/>
              <a:t>)</a:t>
            </a:r>
            <a:r>
              <a:rPr lang="en-US" sz="1600" dirty="0" smtClean="0">
                <a:sym typeface="Wingdings"/>
              </a:rPr>
              <a:t> </a:t>
            </a:r>
            <a:r>
              <a:rPr lang="vi-VN" sz="1600" dirty="0" smtClean="0">
                <a:sym typeface="Wingdings"/>
              </a:rPr>
              <a:t>important</a:t>
            </a:r>
            <a:endParaRPr lang="en-US" sz="1600" dirty="0" smtClean="0"/>
          </a:p>
          <a:p>
            <a:pPr lvl="1">
              <a:lnSpc>
                <a:spcPct val="150000"/>
              </a:lnSpc>
            </a:pPr>
            <a:r>
              <a:rPr lang="en-US" sz="1600" dirty="0" smtClean="0"/>
              <a:t>The </a:t>
            </a:r>
            <a:r>
              <a:rPr lang="en-US" sz="1600" dirty="0"/>
              <a:t>contour moves: “Active” contour, looks like a wiggling “snake</a:t>
            </a:r>
            <a:r>
              <a:rPr lang="en-US" sz="1600" dirty="0" smtClean="0"/>
              <a:t>”</a:t>
            </a:r>
          </a:p>
          <a:p>
            <a:pPr lvl="1">
              <a:lnSpc>
                <a:spcPct val="150000"/>
              </a:lnSpc>
            </a:pPr>
            <a:r>
              <a:rPr lang="en-US" sz="1600" dirty="0" smtClean="0"/>
              <a:t>The </a:t>
            </a:r>
            <a:r>
              <a:rPr lang="en-US" sz="1600" dirty="0"/>
              <a:t>contour stops moving: when many/most points on the contour line up with edge </a:t>
            </a:r>
            <a:r>
              <a:rPr lang="en-US" sz="1600" dirty="0" smtClean="0"/>
              <a:t>pixels</a:t>
            </a:r>
          </a:p>
          <a:p>
            <a:pPr>
              <a:lnSpc>
                <a:spcPct val="150000"/>
              </a:lnSpc>
            </a:pPr>
            <a:r>
              <a:rPr lang="vi-VN" sz="2000" dirty="0" smtClean="0"/>
              <a:t>Advantage:</a:t>
            </a:r>
          </a:p>
          <a:p>
            <a:pPr lvl="1">
              <a:lnSpc>
                <a:spcPct val="150000"/>
              </a:lnSpc>
            </a:pPr>
            <a:r>
              <a:rPr lang="en-US" sz="1600" dirty="0"/>
              <a:t>Autonomously and adaptively search for the minimum state</a:t>
            </a:r>
            <a:r>
              <a:rPr lang="en-US" sz="1600" dirty="0" smtClean="0"/>
              <a:t>.</a:t>
            </a:r>
          </a:p>
          <a:p>
            <a:pPr lvl="1">
              <a:lnSpc>
                <a:spcPct val="150000"/>
              </a:lnSpc>
            </a:pPr>
            <a:r>
              <a:rPr lang="en-US" sz="1600" dirty="0" smtClean="0"/>
              <a:t>Track </a:t>
            </a:r>
            <a:r>
              <a:rPr lang="en-US" sz="1600" dirty="0"/>
              <a:t>dynamic objects.</a:t>
            </a:r>
            <a:endParaRPr lang="vi-VN" sz="1600" dirty="0" smtClean="0"/>
          </a:p>
          <a:p>
            <a:pPr>
              <a:lnSpc>
                <a:spcPct val="150000"/>
              </a:lnSpc>
            </a:pPr>
            <a:r>
              <a:rPr lang="vi-VN" sz="2000" dirty="0" smtClean="0"/>
              <a:t>Disadvantages:</a:t>
            </a:r>
          </a:p>
          <a:p>
            <a:pPr lvl="1">
              <a:lnSpc>
                <a:spcPct val="150000"/>
              </a:lnSpc>
            </a:pPr>
            <a:r>
              <a:rPr lang="en-US" sz="1600" dirty="0"/>
              <a:t>Sensitive to local minima </a:t>
            </a:r>
            <a:r>
              <a:rPr lang="en-US" sz="1600" dirty="0" smtClean="0"/>
              <a:t>states</a:t>
            </a:r>
          </a:p>
          <a:p>
            <a:pPr lvl="1">
              <a:lnSpc>
                <a:spcPct val="150000"/>
              </a:lnSpc>
            </a:pPr>
            <a:r>
              <a:rPr lang="en-US" sz="1600" dirty="0" smtClean="0"/>
              <a:t>Dependent</a:t>
            </a:r>
            <a:r>
              <a:rPr lang="en-US" sz="1600" dirty="0"/>
              <a:t>:  contour initialization points( Number and Location</a:t>
            </a:r>
            <a:r>
              <a:rPr lang="en-US" sz="1600" dirty="0" smtClean="0"/>
              <a:t>)</a:t>
            </a:r>
          </a:p>
          <a:p>
            <a:pPr lvl="1">
              <a:lnSpc>
                <a:spcPct val="150000"/>
              </a:lnSpc>
            </a:pPr>
            <a:r>
              <a:rPr lang="en-US" sz="1600" dirty="0" smtClean="0"/>
              <a:t>Not </a:t>
            </a:r>
            <a:r>
              <a:rPr lang="en-US" sz="1600" dirty="0"/>
              <a:t>works perfectly even for binary images</a:t>
            </a:r>
          </a:p>
        </p:txBody>
      </p:sp>
    </p:spTree>
    <p:extLst>
      <p:ext uri="{BB962C8B-B14F-4D97-AF65-F5344CB8AC3E}">
        <p14:creationId xmlns:p14="http://schemas.microsoft.com/office/powerpoint/2010/main" val="1414647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54" y="1459934"/>
            <a:ext cx="2027697" cy="2514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351" y="1473806"/>
            <a:ext cx="2027697" cy="2514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6915" y="3841750"/>
            <a:ext cx="2027697" cy="2514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745" y="3827979"/>
            <a:ext cx="2027697" cy="2514600"/>
          </a:xfrm>
          <a:prstGeom prst="rect">
            <a:avLst/>
          </a:prstGeom>
        </p:spPr>
      </p:pic>
      <p:sp>
        <p:nvSpPr>
          <p:cNvPr id="9" name="TextBox 8"/>
          <p:cNvSpPr txBox="1"/>
          <p:nvPr/>
        </p:nvSpPr>
        <p:spPr>
          <a:xfrm>
            <a:off x="4545048" y="1490972"/>
            <a:ext cx="3025187" cy="646331"/>
          </a:xfrm>
          <a:prstGeom prst="rect">
            <a:avLst/>
          </a:prstGeom>
          <a:noFill/>
        </p:spPr>
        <p:txBody>
          <a:bodyPr wrap="none" rtlCol="0">
            <a:spAutoFit/>
          </a:bodyPr>
          <a:lstStyle/>
          <a:p>
            <a:r>
              <a:rPr lang="vi-VN" smtClean="0"/>
              <a:t>Initial snake </a:t>
            </a:r>
          </a:p>
          <a:p>
            <a:r>
              <a:rPr lang="vi-VN" dirty="0" smtClean="0"/>
              <a:t>and Iteration number= 1000</a:t>
            </a:r>
            <a:endParaRPr lang="en-US" dirty="0"/>
          </a:p>
        </p:txBody>
      </p:sp>
      <p:sp>
        <p:nvSpPr>
          <p:cNvPr id="11" name="TextBox 10"/>
          <p:cNvSpPr txBox="1"/>
          <p:nvPr/>
        </p:nvSpPr>
        <p:spPr>
          <a:xfrm>
            <a:off x="1601306" y="5001612"/>
            <a:ext cx="3025187" cy="646331"/>
          </a:xfrm>
          <a:prstGeom prst="rect">
            <a:avLst/>
          </a:prstGeom>
          <a:noFill/>
        </p:spPr>
        <p:txBody>
          <a:bodyPr wrap="none" rtlCol="0">
            <a:spAutoFit/>
          </a:bodyPr>
          <a:lstStyle/>
          <a:p>
            <a:r>
              <a:rPr lang="vi-VN" dirty="0" smtClean="0"/>
              <a:t>Initial snake </a:t>
            </a:r>
          </a:p>
          <a:p>
            <a:r>
              <a:rPr lang="vi-VN" dirty="0" smtClean="0"/>
              <a:t>and Iteration number= 1000</a:t>
            </a:r>
            <a:endParaRPr lang="en-US" dirty="0"/>
          </a:p>
        </p:txBody>
      </p:sp>
    </p:spTree>
    <p:extLst>
      <p:ext uri="{BB962C8B-B14F-4D97-AF65-F5344CB8AC3E}">
        <p14:creationId xmlns:p14="http://schemas.microsoft.com/office/powerpoint/2010/main" val="1586903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smtClean="0"/>
              <a:t>Dynamic snakes and CONDENSATION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vi-VN" sz="2000" dirty="0" smtClean="0"/>
              <a:t>Kalman Filter</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84301"/>
            <a:ext cx="6400800" cy="4272049"/>
          </a:xfrm>
          <a:prstGeom prst="rect">
            <a:avLst/>
          </a:prstGeom>
        </p:spPr>
      </p:pic>
    </p:spTree>
    <p:extLst>
      <p:ext uri="{BB962C8B-B14F-4D97-AF65-F5344CB8AC3E}">
        <p14:creationId xmlns:p14="http://schemas.microsoft.com/office/powerpoint/2010/main" val="1645933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smtClean="0"/>
              <a:t>Dynamic snakes and CONDENSATION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a:t>The Condensation algorithm is based on factored sampling but extended to apply iteratively to successive images in a </a:t>
            </a:r>
            <a:r>
              <a:rPr lang="en-US" sz="2000" smtClean="0"/>
              <a:t>sequence</a:t>
            </a:r>
          </a:p>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590800"/>
            <a:ext cx="5576509" cy="3643312"/>
          </a:xfrm>
          <a:prstGeom prst="rect">
            <a:avLst/>
          </a:prstGeom>
        </p:spPr>
      </p:pic>
    </p:spTree>
    <p:extLst>
      <p:ext uri="{BB962C8B-B14F-4D97-AF65-F5344CB8AC3E}">
        <p14:creationId xmlns:p14="http://schemas.microsoft.com/office/powerpoint/2010/main" val="149798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smtClean="0"/>
              <a:t>Dynamic snakes and CONDENSATION </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514601"/>
            <a:ext cx="8229600" cy="2519042"/>
          </a:xfrm>
        </p:spPr>
      </p:pic>
      <p:sp>
        <p:nvSpPr>
          <p:cNvPr id="5" name="TextBox 4"/>
          <p:cNvSpPr txBox="1"/>
          <p:nvPr/>
        </p:nvSpPr>
        <p:spPr>
          <a:xfrm>
            <a:off x="671273" y="2101334"/>
            <a:ext cx="1620957" cy="369332"/>
          </a:xfrm>
          <a:prstGeom prst="rect">
            <a:avLst/>
          </a:prstGeom>
          <a:noFill/>
        </p:spPr>
        <p:txBody>
          <a:bodyPr wrap="none" rtlCol="0">
            <a:spAutoFit/>
          </a:bodyPr>
          <a:lstStyle/>
          <a:p>
            <a:r>
              <a:rPr lang="vi-VN" smtClean="0"/>
              <a:t>Edge detector</a:t>
            </a:r>
            <a:endParaRPr lang="en-US" dirty="0"/>
          </a:p>
        </p:txBody>
      </p:sp>
      <p:sp>
        <p:nvSpPr>
          <p:cNvPr id="8" name="TextBox 7"/>
          <p:cNvSpPr txBox="1"/>
          <p:nvPr/>
        </p:nvSpPr>
        <p:spPr>
          <a:xfrm>
            <a:off x="6659707" y="2101334"/>
            <a:ext cx="2027093" cy="369332"/>
          </a:xfrm>
          <a:prstGeom prst="rect">
            <a:avLst/>
          </a:prstGeom>
          <a:noFill/>
        </p:spPr>
        <p:txBody>
          <a:bodyPr wrap="none" rtlCol="0">
            <a:spAutoFit/>
          </a:bodyPr>
          <a:lstStyle/>
          <a:p>
            <a:r>
              <a:rPr lang="vi-VN" smtClean="0"/>
              <a:t>CONDENSATION</a:t>
            </a:r>
            <a:endParaRPr lang="en-US" dirty="0"/>
          </a:p>
        </p:txBody>
      </p:sp>
      <p:sp>
        <p:nvSpPr>
          <p:cNvPr id="9" name="TextBox 8"/>
          <p:cNvSpPr txBox="1"/>
          <p:nvPr/>
        </p:nvSpPr>
        <p:spPr>
          <a:xfrm>
            <a:off x="3958254" y="2101334"/>
            <a:ext cx="979755" cy="369332"/>
          </a:xfrm>
          <a:prstGeom prst="rect">
            <a:avLst/>
          </a:prstGeom>
          <a:noFill/>
        </p:spPr>
        <p:txBody>
          <a:bodyPr wrap="none" rtlCol="0">
            <a:spAutoFit/>
          </a:bodyPr>
          <a:lstStyle/>
          <a:p>
            <a:r>
              <a:rPr lang="vi-VN" dirty="0" smtClean="0"/>
              <a:t>Original</a:t>
            </a:r>
            <a:endParaRPr lang="en-US" dirty="0"/>
          </a:p>
        </p:txBody>
      </p:sp>
    </p:spTree>
    <p:extLst>
      <p:ext uri="{BB962C8B-B14F-4D97-AF65-F5344CB8AC3E}">
        <p14:creationId xmlns:p14="http://schemas.microsoft.com/office/powerpoint/2010/main" val="1264095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Scissors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dirty="0"/>
              <a:t>The intelligent scissors system optimizes the contour in real-time as the user is </a:t>
            </a:r>
            <a:r>
              <a:rPr lang="en-US" sz="2000" dirty="0" smtClean="0"/>
              <a:t>drawing</a:t>
            </a:r>
          </a:p>
          <a:p>
            <a:pPr>
              <a:lnSpc>
                <a:spcPct val="150000"/>
              </a:lnSpc>
            </a:pPr>
            <a:r>
              <a:rPr lang="en-US" sz="2000" dirty="0"/>
              <a:t>As the user draws a rough outline (the white curve ), the system computes and draws a better curve that clings to high-contrast edges (the orange curve).</a:t>
            </a:r>
            <a:endParaRPr lang="en-US" sz="2000" dirty="0" smtClean="0"/>
          </a:p>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818" y="3429000"/>
            <a:ext cx="3844529" cy="2921842"/>
          </a:xfrm>
          <a:prstGeom prst="rect">
            <a:avLst/>
          </a:prstGeom>
        </p:spPr>
      </p:pic>
    </p:spTree>
    <p:extLst>
      <p:ext uri="{BB962C8B-B14F-4D97-AF65-F5344CB8AC3E}">
        <p14:creationId xmlns:p14="http://schemas.microsoft.com/office/powerpoint/2010/main" val="1272796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Level Sets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dirty="0"/>
              <a:t>Level set is one of active contour models, which is good at handling complex topologies and capturing boundary. </a:t>
            </a:r>
            <a:endParaRPr lang="en-US" sz="2000" dirty="0" smtClean="0"/>
          </a:p>
          <a:p>
            <a:pPr>
              <a:lnSpc>
                <a:spcPct val="150000"/>
              </a:lnSpc>
            </a:pPr>
            <a:r>
              <a:rPr lang="en-US" sz="2000" dirty="0" smtClean="0"/>
              <a:t>The </a:t>
            </a:r>
            <a:r>
              <a:rPr lang="en-US" sz="2000" dirty="0"/>
              <a:t>basic idea is to represent the curves or surfaces as the zero level set of a higher dimensional hyper-surface. </a:t>
            </a:r>
            <a:endParaRPr lang="en-US" sz="2000" dirty="0" smtClean="0"/>
          </a:p>
          <a:p>
            <a:pPr>
              <a:lnSpc>
                <a:spcPct val="150000"/>
              </a:lnSpc>
            </a:pPr>
            <a:r>
              <a:rPr lang="en-US" sz="2000" dirty="0" smtClean="0"/>
              <a:t>The </a:t>
            </a:r>
            <a:r>
              <a:rPr lang="en-US" sz="2000" dirty="0"/>
              <a:t>level set methods are specially used in image with intensity inhomogeneity, such as medical image, SAR image, etc.</a:t>
            </a:r>
            <a:endParaRPr lang="en-US" sz="1600" dirty="0"/>
          </a:p>
        </p:txBody>
      </p:sp>
    </p:spTree>
    <p:extLst>
      <p:ext uri="{BB962C8B-B14F-4D97-AF65-F5344CB8AC3E}">
        <p14:creationId xmlns:p14="http://schemas.microsoft.com/office/powerpoint/2010/main" val="198361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Level Sets </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4953" y="1697591"/>
            <a:ext cx="5735047" cy="213566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25" y="3962400"/>
            <a:ext cx="7919543" cy="2135667"/>
          </a:xfrm>
          <a:prstGeom prst="rect">
            <a:avLst/>
          </a:prstGeom>
        </p:spPr>
      </p:pic>
    </p:spTree>
    <p:extLst>
      <p:ext uri="{BB962C8B-B14F-4D97-AF65-F5344CB8AC3E}">
        <p14:creationId xmlns:p14="http://schemas.microsoft.com/office/powerpoint/2010/main" val="1626276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a:xfrm>
            <a:off x="449855" y="457200"/>
            <a:ext cx="8229600" cy="639762"/>
          </a:xfrm>
        </p:spPr>
        <p:txBody>
          <a:bodyPr/>
          <a:lstStyle/>
          <a:p>
            <a:r>
              <a:rPr lang="en-US" sz="4000" dirty="0" smtClean="0"/>
              <a:t>Objectives</a:t>
            </a:r>
            <a:endParaRPr lang="en-US" sz="4000" dirty="0"/>
          </a:p>
        </p:txBody>
      </p:sp>
      <p:sp>
        <p:nvSpPr>
          <p:cNvPr id="3077" name="Rectangle 3"/>
          <p:cNvSpPr>
            <a:spLocks noGrp="1"/>
          </p:cNvSpPr>
          <p:nvPr>
            <p:ph type="body" idx="1"/>
          </p:nvPr>
        </p:nvSpPr>
        <p:spPr>
          <a:xfrm>
            <a:off x="480151" y="1425900"/>
            <a:ext cx="8458200" cy="4618038"/>
          </a:xfrm>
        </p:spPr>
        <p:txBody>
          <a:bodyPr/>
          <a:lstStyle/>
          <a:p>
            <a:pPr>
              <a:lnSpc>
                <a:spcPct val="150000"/>
              </a:lnSpc>
              <a:buClrTx/>
              <a:buSzTx/>
              <a:buFont typeface="Arial" charset="0"/>
              <a:buChar char="•"/>
            </a:pPr>
            <a:r>
              <a:rPr lang="en-US" sz="3000" dirty="0">
                <a:latin typeface="Calibri" charset="0"/>
                <a:ea typeface="Calibri" charset="0"/>
                <a:cs typeface="Calibri" charset="0"/>
              </a:rPr>
              <a:t>What is Segmentation</a:t>
            </a:r>
            <a:r>
              <a:rPr lang="en-US" sz="3000" dirty="0" smtClean="0">
                <a:latin typeface="Calibri" charset="0"/>
                <a:ea typeface="Calibri" charset="0"/>
                <a:cs typeface="Calibri" charset="0"/>
              </a:rPr>
              <a:t>?</a:t>
            </a:r>
          </a:p>
          <a:p>
            <a:pPr>
              <a:lnSpc>
                <a:spcPct val="150000"/>
              </a:lnSpc>
              <a:buClrTx/>
              <a:buSzTx/>
              <a:buFont typeface="Arial" charset="0"/>
              <a:buChar char="•"/>
            </a:pPr>
            <a:r>
              <a:rPr lang="en-US" sz="3000" dirty="0" smtClean="0">
                <a:latin typeface="Calibri" charset="0"/>
                <a:ea typeface="Calibri" charset="0"/>
                <a:cs typeface="Calibri" charset="0"/>
              </a:rPr>
              <a:t>What </a:t>
            </a:r>
            <a:r>
              <a:rPr lang="en-US" sz="3000" dirty="0">
                <a:latin typeface="Calibri" charset="0"/>
                <a:ea typeface="Calibri" charset="0"/>
                <a:cs typeface="Calibri" charset="0"/>
              </a:rPr>
              <a:t>are the effect of Segmentation in image processing and computer vision</a:t>
            </a:r>
            <a:r>
              <a:rPr lang="en-US" sz="3000" dirty="0" smtClean="0">
                <a:latin typeface="Calibri" charset="0"/>
                <a:ea typeface="Calibri" charset="0"/>
                <a:cs typeface="Calibri" charset="0"/>
              </a:rPr>
              <a:t>?</a:t>
            </a:r>
          </a:p>
          <a:p>
            <a:pPr>
              <a:lnSpc>
                <a:spcPct val="150000"/>
              </a:lnSpc>
              <a:buClrTx/>
              <a:buSzTx/>
              <a:buFont typeface="Arial" charset="0"/>
              <a:buChar char="•"/>
            </a:pPr>
            <a:r>
              <a:rPr lang="en-US" sz="3000" dirty="0" smtClean="0">
                <a:latin typeface="Calibri" charset="0"/>
                <a:ea typeface="Calibri" charset="0"/>
                <a:cs typeface="Calibri" charset="0"/>
              </a:rPr>
              <a:t>What </a:t>
            </a:r>
            <a:r>
              <a:rPr lang="en-US" sz="3000" dirty="0">
                <a:latin typeface="Calibri" charset="0"/>
                <a:ea typeface="Calibri" charset="0"/>
                <a:cs typeface="Calibri" charset="0"/>
              </a:rPr>
              <a:t>is the active contour </a:t>
            </a:r>
            <a:r>
              <a:rPr lang="en-US" sz="3000" dirty="0" smtClean="0">
                <a:latin typeface="Calibri" charset="0"/>
                <a:ea typeface="Calibri" charset="0"/>
                <a:cs typeface="Calibri" charset="0"/>
              </a:rPr>
              <a:t>technique?</a:t>
            </a:r>
          </a:p>
          <a:p>
            <a:pPr>
              <a:lnSpc>
                <a:spcPct val="150000"/>
              </a:lnSpc>
              <a:buClrTx/>
              <a:buSzTx/>
              <a:buFont typeface="Arial" charset="0"/>
              <a:buChar char="•"/>
            </a:pPr>
            <a:r>
              <a:rPr lang="en-US" sz="3000" dirty="0" smtClean="0">
                <a:latin typeface="Calibri" charset="0"/>
                <a:ea typeface="Calibri" charset="0"/>
                <a:cs typeface="Calibri" charset="0"/>
              </a:rPr>
              <a:t>The </a:t>
            </a:r>
            <a:r>
              <a:rPr lang="en-US" sz="3000" dirty="0">
                <a:latin typeface="Calibri" charset="0"/>
                <a:ea typeface="Calibri" charset="0"/>
                <a:cs typeface="Calibri" charset="0"/>
              </a:rPr>
              <a:t>techniques of active </a:t>
            </a:r>
            <a:r>
              <a:rPr lang="en-US" sz="3000" dirty="0" smtClean="0">
                <a:latin typeface="Calibri" charset="0"/>
                <a:ea typeface="Calibri" charset="0"/>
                <a:cs typeface="Calibri" charset="0"/>
              </a:rPr>
              <a:t>contours</a:t>
            </a:r>
          </a:p>
          <a:p>
            <a:pPr>
              <a:lnSpc>
                <a:spcPct val="150000"/>
              </a:lnSpc>
              <a:buClrTx/>
              <a:buSzTx/>
              <a:buFont typeface="Arial" charset="0"/>
              <a:buChar char="•"/>
            </a:pPr>
            <a:r>
              <a:rPr lang="en-US" sz="3000" dirty="0" smtClean="0">
                <a:latin typeface="Calibri" charset="0"/>
                <a:ea typeface="Calibri" charset="0"/>
                <a:cs typeface="Calibri" charset="0"/>
              </a:rPr>
              <a:t>Specific </a:t>
            </a:r>
            <a:r>
              <a:rPr lang="en-US" sz="3000" dirty="0">
                <a:latin typeface="Calibri" charset="0"/>
                <a:ea typeface="Calibri" charset="0"/>
                <a:cs typeface="Calibri" charset="0"/>
              </a:rPr>
              <a:t>applications of active contours</a:t>
            </a:r>
            <a:endParaRPr lang="en-US" sz="3000" dirty="0" smtClean="0">
              <a:latin typeface="Calibri" charset="0"/>
              <a:ea typeface="Calibri" charset="0"/>
              <a:cs typeface="Calibri" charset="0"/>
            </a:endParaRPr>
          </a:p>
        </p:txBody>
      </p:sp>
    </p:spTree>
    <p:extLst>
      <p:ext uri="{BB962C8B-B14F-4D97-AF65-F5344CB8AC3E}">
        <p14:creationId xmlns:p14="http://schemas.microsoft.com/office/powerpoint/2010/main" val="2971645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i="1" dirty="0"/>
              <a:t>Application</a:t>
            </a:r>
            <a:r>
              <a:rPr lang="en-US" b="0" dirty="0"/>
              <a:t>: Contour tracking and </a:t>
            </a:r>
            <a:r>
              <a:rPr lang="en-US" b="0" dirty="0" err="1"/>
              <a:t>rotoscoping</a:t>
            </a:r>
            <a:r>
              <a:rPr lang="en-US" b="0" dirty="0"/>
              <a:t> </a:t>
            </a:r>
            <a:endParaRPr lang="en-US" dirty="0"/>
          </a:p>
        </p:txBody>
      </p:sp>
      <p:sp>
        <p:nvSpPr>
          <p:cNvPr id="7" name="Content Placeholder 2"/>
          <p:cNvSpPr>
            <a:spLocks noGrp="1"/>
          </p:cNvSpPr>
          <p:nvPr>
            <p:ph idx="1"/>
          </p:nvPr>
        </p:nvSpPr>
        <p:spPr>
          <a:xfrm>
            <a:off x="457200" y="1828800"/>
            <a:ext cx="8229600" cy="4527550"/>
          </a:xfrm>
        </p:spPr>
        <p:txBody>
          <a:bodyPr/>
          <a:lstStyle/>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5" y="2367369"/>
            <a:ext cx="8195310" cy="3804548"/>
          </a:xfrm>
          <a:prstGeom prst="rect">
            <a:avLst/>
          </a:prstGeom>
        </p:spPr>
      </p:pic>
    </p:spTree>
    <p:extLst>
      <p:ext uri="{BB962C8B-B14F-4D97-AF65-F5344CB8AC3E}">
        <p14:creationId xmlns:p14="http://schemas.microsoft.com/office/powerpoint/2010/main" val="628974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lnSpc>
                <a:spcPct val="150000"/>
              </a:lnSpc>
              <a:buClrTx/>
              <a:buSzTx/>
              <a:buFont typeface="Arial" charset="0"/>
              <a:buChar char="•"/>
            </a:pPr>
            <a:r>
              <a:rPr lang="en-US" sz="2800" dirty="0">
                <a:latin typeface="Calibri" charset="0"/>
                <a:ea typeface="Calibri" charset="0"/>
                <a:cs typeface="Calibri" charset="0"/>
              </a:rPr>
              <a:t>What is Segmentation?</a:t>
            </a:r>
          </a:p>
          <a:p>
            <a:pPr>
              <a:lnSpc>
                <a:spcPct val="150000"/>
              </a:lnSpc>
              <a:buClrTx/>
              <a:buSzTx/>
              <a:buFont typeface="Arial" charset="0"/>
              <a:buChar char="•"/>
            </a:pPr>
            <a:r>
              <a:rPr lang="en-US" sz="2800" dirty="0">
                <a:latin typeface="Calibri" charset="0"/>
                <a:ea typeface="Calibri" charset="0"/>
                <a:cs typeface="Calibri" charset="0"/>
              </a:rPr>
              <a:t>What are the effect of Segmentation in image processing and computer vision?</a:t>
            </a:r>
          </a:p>
          <a:p>
            <a:pPr>
              <a:lnSpc>
                <a:spcPct val="150000"/>
              </a:lnSpc>
              <a:buClrTx/>
              <a:buSzTx/>
              <a:buFont typeface="Arial" charset="0"/>
              <a:buChar char="•"/>
            </a:pPr>
            <a:r>
              <a:rPr lang="en-US" sz="2800" dirty="0">
                <a:latin typeface="Calibri" charset="0"/>
                <a:ea typeface="Calibri" charset="0"/>
                <a:cs typeface="Calibri" charset="0"/>
              </a:rPr>
              <a:t>What is the active contour technique?</a:t>
            </a:r>
          </a:p>
          <a:p>
            <a:pPr>
              <a:lnSpc>
                <a:spcPct val="150000"/>
              </a:lnSpc>
              <a:buClrTx/>
              <a:buSzTx/>
              <a:buFont typeface="Arial" charset="0"/>
              <a:buChar char="•"/>
            </a:pPr>
            <a:r>
              <a:rPr lang="en-US" sz="2800" dirty="0">
                <a:latin typeface="Calibri" charset="0"/>
                <a:ea typeface="Calibri" charset="0"/>
                <a:cs typeface="Calibri" charset="0"/>
              </a:rPr>
              <a:t>The techniques of active contours</a:t>
            </a:r>
          </a:p>
          <a:p>
            <a:pPr>
              <a:lnSpc>
                <a:spcPct val="150000"/>
              </a:lnSpc>
              <a:buClrTx/>
              <a:buSzTx/>
              <a:buFont typeface="Arial" charset="0"/>
              <a:buChar char="•"/>
            </a:pPr>
            <a:r>
              <a:rPr lang="en-US" sz="2800" dirty="0">
                <a:latin typeface="Calibri" charset="0"/>
                <a:ea typeface="Calibri" charset="0"/>
                <a:cs typeface="Calibri" charset="0"/>
              </a:rPr>
              <a:t>Specific applications of active contours</a:t>
            </a:r>
          </a:p>
        </p:txBody>
      </p:sp>
    </p:spTree>
    <p:extLst>
      <p:ext uri="{BB962C8B-B14F-4D97-AF65-F5344CB8AC3E}">
        <p14:creationId xmlns:p14="http://schemas.microsoft.com/office/powerpoint/2010/main" val="1051502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What is </a:t>
            </a:r>
            <a:r>
              <a:rPr lang="en-US" sz="4000" dirty="0"/>
              <a:t>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It is the process of dividing an image into different regions based on the characteristics of pixels to identify objects or boundaries to simplify an image and more efficiently analyze </a:t>
            </a:r>
            <a:r>
              <a:rPr lang="en-US" sz="2000" dirty="0" smtClean="0"/>
              <a:t>it</a:t>
            </a:r>
          </a:p>
          <a:p>
            <a:pPr>
              <a:lnSpc>
                <a:spcPct val="150000"/>
              </a:lnSpc>
            </a:pPr>
            <a:r>
              <a:rPr lang="en-US" sz="2000" dirty="0" smtClean="0"/>
              <a:t>The </a:t>
            </a:r>
            <a:r>
              <a:rPr lang="en-US" sz="2000" dirty="0"/>
              <a:t>goal of segmentation is to simplify and change the representation of an image into something that is more meaningful and easier to analyze</a:t>
            </a:r>
            <a:r>
              <a:rPr lang="en-US" sz="2000" dirty="0" smtClean="0"/>
              <a:t>.</a:t>
            </a:r>
          </a:p>
          <a:p>
            <a:pPr>
              <a:lnSpc>
                <a:spcPct val="150000"/>
              </a:lnSpc>
            </a:pPr>
            <a:r>
              <a:rPr lang="en-US" sz="2000" dirty="0" smtClean="0"/>
              <a:t>Image </a:t>
            </a:r>
            <a:r>
              <a:rPr lang="en-US" sz="2000" dirty="0"/>
              <a:t>segmentation is the process of assigning a label to every pixel in an image such that pixels with the same label share certain characteristics</a:t>
            </a:r>
            <a:r>
              <a:rPr lang="en-US" sz="2000" dirty="0" smtClean="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What is </a:t>
            </a:r>
            <a:r>
              <a:rPr lang="vi-VN" sz="4000" dirty="0" smtClean="0"/>
              <a:t>Image </a:t>
            </a:r>
            <a:r>
              <a:rPr lang="en-US" sz="4000" dirty="0" smtClean="0"/>
              <a:t>Segmentation</a:t>
            </a:r>
            <a:r>
              <a:rPr lang="en-US" sz="4000" dirty="0"/>
              <a:t>?</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smtClean="0"/>
              <a:t>The </a:t>
            </a:r>
            <a:r>
              <a:rPr lang="en-US" sz="2000" dirty="0"/>
              <a:t>result of image segmentation is a set of segments that collectively cover the entire image or a set of contours extracted from the image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124200"/>
            <a:ext cx="7315200" cy="3178989"/>
          </a:xfrm>
          <a:prstGeom prst="rect">
            <a:avLst/>
          </a:prstGeom>
        </p:spPr>
      </p:pic>
    </p:spTree>
    <p:extLst>
      <p:ext uri="{BB962C8B-B14F-4D97-AF65-F5344CB8AC3E}">
        <p14:creationId xmlns:p14="http://schemas.microsoft.com/office/powerpoint/2010/main" val="1892066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Why Image 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Detecting cancerous cell(s) as quickly as possible can potentially save millions of </a:t>
            </a:r>
            <a:r>
              <a:rPr lang="en-US" sz="2000" dirty="0" smtClean="0"/>
              <a:t>lives.</a:t>
            </a:r>
          </a:p>
          <a:p>
            <a:pPr>
              <a:lnSpc>
                <a:spcPct val="150000"/>
              </a:lnSpc>
            </a:pPr>
            <a:r>
              <a:rPr lang="en-US" sz="2000" dirty="0"/>
              <a:t>The shape of the cancerous cells plays a vital role in determining the severity of the cancer. Object detection will not be very useful here. We will only generate bounding boxes which will not help us in identifying the shape of the cells</a:t>
            </a:r>
            <a:r>
              <a:rPr lang="en-US" sz="2000" dirty="0" smtClean="0"/>
              <a:t>.</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101456"/>
            <a:ext cx="3199803" cy="2146661"/>
          </a:xfrm>
          <a:prstGeom prst="rect">
            <a:avLst/>
          </a:prstGeom>
        </p:spPr>
      </p:pic>
    </p:spTree>
    <p:extLst>
      <p:ext uri="{BB962C8B-B14F-4D97-AF65-F5344CB8AC3E}">
        <p14:creationId xmlns:p14="http://schemas.microsoft.com/office/powerpoint/2010/main" val="631704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smtClean="0"/>
              <a:t>Image Segmentation</a:t>
            </a:r>
            <a:r>
              <a:rPr lang="en-US" sz="4000" dirty="0"/>
              <a:t> </a:t>
            </a:r>
            <a:r>
              <a:rPr lang="vi-VN" sz="4000" dirty="0" smtClean="0"/>
              <a:t>Types</a:t>
            </a:r>
            <a:endParaRPr lang="en-US" sz="4000"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b="1" dirty="0" smtClean="0"/>
              <a:t>Semantic segmentation </a:t>
            </a:r>
            <a:r>
              <a:rPr lang="en-US" sz="2000" dirty="0" smtClean="0"/>
              <a:t>is </a:t>
            </a:r>
            <a:r>
              <a:rPr lang="en-US" sz="2000" dirty="0"/>
              <a:t>an approach detecting, for every pixel, belonging class of the </a:t>
            </a:r>
            <a:r>
              <a:rPr lang="en-US" sz="2000" dirty="0" smtClean="0"/>
              <a:t>object.</a:t>
            </a:r>
          </a:p>
          <a:p>
            <a:pPr>
              <a:lnSpc>
                <a:spcPct val="150000"/>
              </a:lnSpc>
            </a:pPr>
            <a:r>
              <a:rPr lang="en-US" sz="2000" b="1" dirty="0" smtClean="0"/>
              <a:t>Instance </a:t>
            </a:r>
            <a:r>
              <a:rPr lang="en-US" sz="2000" b="1" dirty="0"/>
              <a:t>segmentation </a:t>
            </a:r>
            <a:r>
              <a:rPr lang="en-US" sz="2000" dirty="0"/>
              <a:t>is an approach that identifies, for every pixel, a belonging instance of the object. It detects each distinct object of interest in the image.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877" y="4629369"/>
            <a:ext cx="5446923" cy="1726981"/>
          </a:xfrm>
          <a:prstGeom prst="rect">
            <a:avLst/>
          </a:prstGeom>
        </p:spPr>
      </p:pic>
    </p:spTree>
    <p:extLst>
      <p:ext uri="{BB962C8B-B14F-4D97-AF65-F5344CB8AC3E}">
        <p14:creationId xmlns:p14="http://schemas.microsoft.com/office/powerpoint/2010/main" val="1784639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dirty="0" smtClean="0"/>
              <a:t>Application </a:t>
            </a:r>
            <a:r>
              <a:rPr lang="en-US" dirty="0" smtClean="0"/>
              <a:t>Image </a:t>
            </a:r>
            <a:r>
              <a:rPr lang="en-US" dirty="0"/>
              <a:t>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Content-based image </a:t>
            </a:r>
            <a:r>
              <a:rPr lang="en-US" sz="2000" dirty="0" smtClean="0"/>
              <a:t>retrieval</a:t>
            </a:r>
          </a:p>
          <a:p>
            <a:pPr>
              <a:lnSpc>
                <a:spcPct val="150000"/>
              </a:lnSpc>
            </a:pPr>
            <a:r>
              <a:rPr lang="en-US" sz="2000" dirty="0" smtClean="0"/>
              <a:t>Medical </a:t>
            </a:r>
            <a:r>
              <a:rPr lang="en-US" sz="2000" dirty="0"/>
              <a:t>imaging: Locate tumors and other pathologies,  Measure tissue </a:t>
            </a:r>
            <a:r>
              <a:rPr lang="en-US" sz="2000" dirty="0" smtClean="0"/>
              <a:t>volumes</a:t>
            </a:r>
          </a:p>
          <a:p>
            <a:pPr>
              <a:lnSpc>
                <a:spcPct val="150000"/>
              </a:lnSpc>
            </a:pPr>
            <a:r>
              <a:rPr lang="en-US" sz="2000" dirty="0" smtClean="0"/>
              <a:t>Object </a:t>
            </a:r>
            <a:r>
              <a:rPr lang="en-US" sz="2000" dirty="0"/>
              <a:t>detection: Pedestrian detection, Face </a:t>
            </a:r>
            <a:r>
              <a:rPr lang="en-US" sz="2000" dirty="0" smtClean="0"/>
              <a:t>detection</a:t>
            </a:r>
          </a:p>
          <a:p>
            <a:pPr>
              <a:lnSpc>
                <a:spcPct val="150000"/>
              </a:lnSpc>
            </a:pPr>
            <a:r>
              <a:rPr lang="en-US" sz="2000" dirty="0" smtClean="0"/>
              <a:t>Recognition </a:t>
            </a:r>
            <a:r>
              <a:rPr lang="en-US" sz="2000" dirty="0"/>
              <a:t>Tasks: Face recognition, Fingerprint </a:t>
            </a:r>
            <a:r>
              <a:rPr lang="en-US" sz="2000" dirty="0" smtClean="0"/>
              <a:t>recognition</a:t>
            </a:r>
          </a:p>
          <a:p>
            <a:pPr>
              <a:lnSpc>
                <a:spcPct val="150000"/>
              </a:lnSpc>
            </a:pPr>
            <a:r>
              <a:rPr lang="en-US" sz="2000" dirty="0" smtClean="0"/>
              <a:t>Traffic </a:t>
            </a:r>
            <a:r>
              <a:rPr lang="en-US" sz="2000" dirty="0"/>
              <a:t>control </a:t>
            </a:r>
            <a:r>
              <a:rPr lang="en-US" sz="2000" dirty="0" smtClean="0"/>
              <a:t>systems</a:t>
            </a:r>
          </a:p>
          <a:p>
            <a:pPr>
              <a:lnSpc>
                <a:spcPct val="150000"/>
              </a:lnSpc>
            </a:pPr>
            <a:r>
              <a:rPr lang="en-US" sz="2000" dirty="0" smtClean="0"/>
              <a:t>Video surveillance</a:t>
            </a:r>
          </a:p>
          <a:p>
            <a:pPr>
              <a:lnSpc>
                <a:spcPct val="150000"/>
              </a:lnSpc>
            </a:pPr>
            <a:r>
              <a:rPr lang="mr-IN" sz="2000" dirty="0" smtClean="0"/>
              <a:t>…</a:t>
            </a:r>
            <a:endParaRPr lang="en-US" sz="2000" dirty="0"/>
          </a:p>
        </p:txBody>
      </p:sp>
    </p:spTree>
    <p:extLst>
      <p:ext uri="{BB962C8B-B14F-4D97-AF65-F5344CB8AC3E}">
        <p14:creationId xmlns:p14="http://schemas.microsoft.com/office/powerpoint/2010/main" val="1373226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smtClean="0"/>
              <a:t>Image Segmentation</a:t>
            </a:r>
            <a:br>
              <a:rPr lang="en-US" dirty="0" smtClean="0"/>
            </a:br>
            <a:r>
              <a:rPr lang="en-US" dirty="0" smtClean="0"/>
              <a:t>- </a:t>
            </a:r>
            <a:r>
              <a:rPr lang="vi-VN" b="0" dirty="0" smtClean="0"/>
              <a:t>Active Contours</a:t>
            </a:r>
            <a:endParaRPr lang="en-US"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Contours are boundaries designed for the area of interest required in an image. Contour is a collection of points that undergoes interpolation process. </a:t>
            </a:r>
            <a:endParaRPr lang="en-US" sz="2000" dirty="0" smtClean="0"/>
          </a:p>
          <a:p>
            <a:pPr>
              <a:lnSpc>
                <a:spcPct val="150000"/>
              </a:lnSpc>
            </a:pPr>
            <a:r>
              <a:rPr lang="en-US" sz="2000" dirty="0" smtClean="0"/>
              <a:t>Active </a:t>
            </a:r>
            <a:r>
              <a:rPr lang="en-US" sz="2000" dirty="0"/>
              <a:t>contour is a type of segmentation technique which can be defined as use of energy forces and constraints for segregation of the pixels of interest from the image. </a:t>
            </a:r>
            <a:endParaRPr lang="en-US" sz="2000" dirty="0" smtClean="0"/>
          </a:p>
          <a:p>
            <a:pPr>
              <a:lnSpc>
                <a:spcPct val="150000"/>
              </a:lnSpc>
            </a:pPr>
            <a:r>
              <a:rPr lang="en-US" sz="2000" dirty="0" smtClean="0"/>
              <a:t>Active </a:t>
            </a:r>
            <a:r>
              <a:rPr lang="en-US" sz="2000" dirty="0"/>
              <a:t>contour defines a separate boundary or curvature for the regions of target object for segmentation. </a:t>
            </a:r>
            <a:endParaRPr lang="en-US" sz="2000" dirty="0" smtClean="0"/>
          </a:p>
        </p:txBody>
      </p:sp>
    </p:spTree>
    <p:extLst>
      <p:ext uri="{BB962C8B-B14F-4D97-AF65-F5344CB8AC3E}">
        <p14:creationId xmlns:p14="http://schemas.microsoft.com/office/powerpoint/2010/main" val="933110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smtClean="0"/>
              <a:t>Image Segmentation</a:t>
            </a:r>
            <a:br>
              <a:rPr lang="en-US" dirty="0" smtClean="0"/>
            </a:br>
            <a:r>
              <a:rPr lang="en-US" dirty="0" smtClean="0"/>
              <a:t>- </a:t>
            </a:r>
            <a:r>
              <a:rPr lang="vi-VN" b="0" dirty="0" smtClean="0"/>
              <a:t>Active Contours</a:t>
            </a:r>
            <a:endParaRPr lang="en-US"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smtClean="0"/>
              <a:t>Active </a:t>
            </a:r>
            <a:r>
              <a:rPr lang="en-US" sz="2000" dirty="0"/>
              <a:t>contour is described as an active model for the process of </a:t>
            </a:r>
            <a:r>
              <a:rPr lang="en-US" sz="2000" dirty="0" smtClean="0"/>
              <a:t>segmentation.</a:t>
            </a:r>
          </a:p>
          <a:p>
            <a:pPr>
              <a:lnSpc>
                <a:spcPct val="150000"/>
              </a:lnSpc>
            </a:pPr>
            <a:r>
              <a:rPr lang="vi-VN" sz="2000" dirty="0" smtClean="0"/>
              <a:t>Types:</a:t>
            </a:r>
          </a:p>
          <a:p>
            <a:pPr lvl="1">
              <a:lnSpc>
                <a:spcPct val="150000"/>
              </a:lnSpc>
            </a:pPr>
            <a:r>
              <a:rPr lang="en-US" sz="1800" dirty="0"/>
              <a:t>Snakes </a:t>
            </a:r>
            <a:r>
              <a:rPr lang="en-US" sz="1800" dirty="0" smtClean="0"/>
              <a:t>model</a:t>
            </a:r>
          </a:p>
          <a:p>
            <a:pPr lvl="1">
              <a:lnSpc>
                <a:spcPct val="150000"/>
              </a:lnSpc>
            </a:pPr>
            <a:r>
              <a:rPr lang="en-US" sz="1800" dirty="0" smtClean="0"/>
              <a:t>Dynamic </a:t>
            </a:r>
            <a:r>
              <a:rPr lang="en-US" sz="1800" dirty="0"/>
              <a:t>snakes and CONDENSATION </a:t>
            </a:r>
            <a:r>
              <a:rPr lang="en-US" sz="1800" dirty="0" smtClean="0"/>
              <a:t>model</a:t>
            </a:r>
          </a:p>
          <a:p>
            <a:pPr lvl="1">
              <a:lnSpc>
                <a:spcPct val="150000"/>
              </a:lnSpc>
            </a:pPr>
            <a:r>
              <a:rPr lang="en-US" sz="1800" dirty="0" smtClean="0"/>
              <a:t>Scissors model Level </a:t>
            </a:r>
          </a:p>
          <a:p>
            <a:pPr lvl="1">
              <a:lnSpc>
                <a:spcPct val="150000"/>
              </a:lnSpc>
            </a:pPr>
            <a:r>
              <a:rPr lang="en-US" sz="1800" dirty="0" smtClean="0"/>
              <a:t>Sets </a:t>
            </a:r>
            <a:r>
              <a:rPr lang="en-US" sz="1800" dirty="0"/>
              <a:t>model </a:t>
            </a:r>
          </a:p>
        </p:txBody>
      </p:sp>
    </p:spTree>
    <p:extLst>
      <p:ext uri="{BB962C8B-B14F-4D97-AF65-F5344CB8AC3E}">
        <p14:creationId xmlns:p14="http://schemas.microsoft.com/office/powerpoint/2010/main" val="70790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5506</TotalTime>
  <Words>1110</Words>
  <Application>Microsoft Macintosh PowerPoint</Application>
  <PresentationFormat>On-screen Show (4:3)</PresentationFormat>
  <Paragraphs>120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Wingdings</vt:lpstr>
      <vt:lpstr>Arial</vt:lpstr>
      <vt:lpstr>Office Theme</vt:lpstr>
      <vt:lpstr>Segmentation  - Active contours</vt:lpstr>
      <vt:lpstr>Objectives</vt:lpstr>
      <vt:lpstr>What is Segmentation?</vt:lpstr>
      <vt:lpstr>What is Image Segmentation?</vt:lpstr>
      <vt:lpstr>Why Image Segmentation?</vt:lpstr>
      <vt:lpstr>Image Segmentation Types</vt:lpstr>
      <vt:lpstr>Application Image Segmentation?</vt:lpstr>
      <vt:lpstr>Image Segmentation - Active Contours</vt:lpstr>
      <vt:lpstr>Image Segmentation - Active Contours</vt:lpstr>
      <vt:lpstr>Snakes model</vt:lpstr>
      <vt:lpstr>Snakes model</vt:lpstr>
      <vt:lpstr>Snakes model</vt:lpstr>
      <vt:lpstr>Snakes model</vt:lpstr>
      <vt:lpstr>Dynamic snakes and CONDENSATION </vt:lpstr>
      <vt:lpstr>Dynamic snakes and CONDENSATION </vt:lpstr>
      <vt:lpstr>Dynamic snakes and CONDENSATION </vt:lpstr>
      <vt:lpstr>Scissors </vt:lpstr>
      <vt:lpstr>Level Sets </vt:lpstr>
      <vt:lpstr>Level Sets </vt:lpstr>
      <vt:lpstr>Application: Contour tracking and rotoscoping </vt:lpstr>
      <vt:lpstr>Summary</vt:lpstr>
    </vt:vector>
  </TitlesOfParts>
  <Company>FPT-Uni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Microsoft Office User</cp:lastModifiedBy>
  <cp:revision>704</cp:revision>
  <dcterms:created xsi:type="dcterms:W3CDTF">2007-08-21T04:43:22Z</dcterms:created>
  <dcterms:modified xsi:type="dcterms:W3CDTF">2021-10-04T15:45:41Z</dcterms:modified>
</cp:coreProperties>
</file>